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57" r:id="rId4"/>
    <p:sldId id="258" r:id="rId5"/>
    <p:sldId id="260" r:id="rId6"/>
    <p:sldId id="261" r:id="rId7"/>
    <p:sldId id="262" r:id="rId8"/>
    <p:sldId id="263" r:id="rId9"/>
    <p:sldId id="266" r:id="rId10"/>
    <p:sldId id="265" r:id="rId11"/>
    <p:sldId id="264" r:id="rId12"/>
    <p:sldId id="267" r:id="rId13"/>
    <p:sldId id="268" r:id="rId14"/>
    <p:sldId id="269" r:id="rId15"/>
    <p:sldId id="270" r:id="rId16"/>
    <p:sldId id="272" r:id="rId17"/>
    <p:sldId id="271"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12/11/2018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12/11/2018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12/11/2018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12/11/2018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12/11/2018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12/11/2018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12/11/2018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zh-CN" altLang="en-US"/>
              <a:t>单击此处编辑母版标题样式</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12/11/2018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12/11/2018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12/11/2018</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jpg"/></Relationships>
</file>

<file path=ppt/slides/_rels/slide1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 Id="rId5" Type="http://schemas.openxmlformats.org/officeDocument/2006/relationships/image" Target="../media/image34.jpg"/><Relationship Id="rId4" Type="http://schemas.openxmlformats.org/officeDocument/2006/relationships/image" Target="../media/image33.jpg"/></Relationships>
</file>

<file path=ppt/slides/_rels/slide1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7F694-8D80-4BDF-AE3F-4AC3EE9C6222}"/>
              </a:ext>
            </a:extLst>
          </p:cNvPr>
          <p:cNvSpPr>
            <a:spLocks noGrp="1"/>
          </p:cNvSpPr>
          <p:nvPr>
            <p:ph type="ctrTitle"/>
          </p:nvPr>
        </p:nvSpPr>
        <p:spPr>
          <a:xfrm>
            <a:off x="1559403" y="115409"/>
            <a:ext cx="8915399" cy="1269507"/>
          </a:xfrm>
        </p:spPr>
        <p:txBody>
          <a:bodyPr/>
          <a:lstStyle/>
          <a:p>
            <a:pPr algn="ctr"/>
            <a:r>
              <a:rPr lang="en-US" altLang="zh-CN" dirty="0" err="1"/>
              <a:t>Meine</a:t>
            </a:r>
            <a:r>
              <a:rPr lang="en-US" altLang="zh-CN" dirty="0"/>
              <a:t> Heimat</a:t>
            </a:r>
            <a:endParaRPr lang="zh-CN" altLang="en-US" dirty="0"/>
          </a:p>
        </p:txBody>
      </p:sp>
      <p:sp>
        <p:nvSpPr>
          <p:cNvPr id="3" name="副标题 2">
            <a:extLst>
              <a:ext uri="{FF2B5EF4-FFF2-40B4-BE49-F238E27FC236}">
                <a16:creationId xmlns:a16="http://schemas.microsoft.com/office/drawing/2014/main" id="{E35F692A-61F1-49B3-B72F-9D39921660B9}"/>
              </a:ext>
            </a:extLst>
          </p:cNvPr>
          <p:cNvSpPr>
            <a:spLocks noGrp="1"/>
          </p:cNvSpPr>
          <p:nvPr>
            <p:ph type="subTitle" idx="1"/>
          </p:nvPr>
        </p:nvSpPr>
        <p:spPr>
          <a:xfrm>
            <a:off x="1958899" y="3143888"/>
            <a:ext cx="6155292" cy="2493432"/>
          </a:xfrm>
        </p:spPr>
        <p:txBody>
          <a:bodyPr>
            <a:noAutofit/>
          </a:bodyPr>
          <a:lstStyle/>
          <a:p>
            <a:r>
              <a:rPr lang="en-US" altLang="zh-CN" sz="3200" dirty="0"/>
              <a:t>1.</a:t>
            </a:r>
            <a:r>
              <a:rPr lang="de-DE" altLang="zh-CN" sz="3200" dirty="0"/>
              <a:t>Überblick </a:t>
            </a:r>
          </a:p>
          <a:p>
            <a:r>
              <a:rPr lang="de-DE" altLang="zh-CN" sz="3200" dirty="0"/>
              <a:t>2.Spe</a:t>
            </a:r>
            <a:r>
              <a:rPr lang="en-US" altLang="zh-CN" sz="3200" dirty="0" err="1"/>
              <a:t>zialit</a:t>
            </a:r>
            <a:r>
              <a:rPr lang="de-DE" altLang="zh-CN" sz="3200" dirty="0"/>
              <a:t>ät</a:t>
            </a:r>
          </a:p>
          <a:p>
            <a:r>
              <a:rPr lang="de-DE" altLang="zh-CN" sz="3200" dirty="0"/>
              <a:t>3.Sehenswürdigkeit</a:t>
            </a:r>
            <a:endParaRPr lang="zh-CN" altLang="en-US" sz="3200" dirty="0"/>
          </a:p>
        </p:txBody>
      </p:sp>
    </p:spTree>
    <p:extLst>
      <p:ext uri="{BB962C8B-B14F-4D97-AF65-F5344CB8AC3E}">
        <p14:creationId xmlns:p14="http://schemas.microsoft.com/office/powerpoint/2010/main" val="1632507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27EF45-BD91-4398-AA71-1B5A67507082}"/>
              </a:ext>
            </a:extLst>
          </p:cNvPr>
          <p:cNvSpPr>
            <a:spLocks noGrp="1"/>
          </p:cNvSpPr>
          <p:nvPr>
            <p:ph type="title"/>
          </p:nvPr>
        </p:nvSpPr>
        <p:spPr>
          <a:xfrm>
            <a:off x="1882711" y="177554"/>
            <a:ext cx="1996831" cy="6276512"/>
          </a:xfrm>
        </p:spPr>
        <p:txBody>
          <a:bodyPr>
            <a:normAutofit/>
          </a:bodyPr>
          <a:lstStyle/>
          <a:p>
            <a:r>
              <a:rPr lang="de-DE" altLang="zh-CN" sz="2000" dirty="0"/>
              <a:t>Taiwang Zuckerrohr.Zu süss.Im Sommer esse ich das häufig.Es schmeckt mir sehr.</a:t>
            </a:r>
            <a:endParaRPr lang="zh-CN" altLang="en-US" sz="2000" dirty="0"/>
          </a:p>
        </p:txBody>
      </p:sp>
      <p:pic>
        <p:nvPicPr>
          <p:cNvPr id="5" name="内容占位符 4">
            <a:extLst>
              <a:ext uri="{FF2B5EF4-FFF2-40B4-BE49-F238E27FC236}">
                <a16:creationId xmlns:a16="http://schemas.microsoft.com/office/drawing/2014/main" id="{60A1A8E9-A37B-436F-B3CE-1F6BFEDC7BB0}"/>
              </a:ext>
            </a:extLst>
          </p:cNvPr>
          <p:cNvPicPr>
            <a:picLocks noGrp="1" noChangeAspect="1"/>
          </p:cNvPicPr>
          <p:nvPr>
            <p:ph idx="1"/>
          </p:nvPr>
        </p:nvPicPr>
        <p:blipFill>
          <a:blip r:embed="rId2"/>
          <a:stretch>
            <a:fillRect/>
          </a:stretch>
        </p:blipFill>
        <p:spPr>
          <a:xfrm>
            <a:off x="6445188" y="284086"/>
            <a:ext cx="5122415" cy="6081204"/>
          </a:xfrm>
        </p:spPr>
      </p:pic>
    </p:spTree>
    <p:extLst>
      <p:ext uri="{BB962C8B-B14F-4D97-AF65-F5344CB8AC3E}">
        <p14:creationId xmlns:p14="http://schemas.microsoft.com/office/powerpoint/2010/main" val="2265393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85868F-4302-47C4-8147-A6D5B5179AD8}"/>
              </a:ext>
            </a:extLst>
          </p:cNvPr>
          <p:cNvSpPr>
            <a:spLocks noGrp="1"/>
          </p:cNvSpPr>
          <p:nvPr>
            <p:ph type="title"/>
          </p:nvPr>
        </p:nvSpPr>
        <p:spPr>
          <a:xfrm>
            <a:off x="3569469" y="588599"/>
            <a:ext cx="4420434" cy="902849"/>
          </a:xfrm>
        </p:spPr>
        <p:txBody>
          <a:bodyPr/>
          <a:lstStyle/>
          <a:p>
            <a:r>
              <a:rPr lang="de-DE" altLang="zh-CN" dirty="0"/>
              <a:t>Sehenswürgikeit</a:t>
            </a:r>
            <a:endParaRPr lang="zh-CN" altLang="en-US" dirty="0"/>
          </a:p>
        </p:txBody>
      </p:sp>
      <p:sp>
        <p:nvSpPr>
          <p:cNvPr id="3" name="内容占位符 2">
            <a:extLst>
              <a:ext uri="{FF2B5EF4-FFF2-40B4-BE49-F238E27FC236}">
                <a16:creationId xmlns:a16="http://schemas.microsoft.com/office/drawing/2014/main" id="{96DA57BF-19EE-4243-9174-04ED82E757D9}"/>
              </a:ext>
            </a:extLst>
          </p:cNvPr>
          <p:cNvSpPr>
            <a:spLocks noGrp="1"/>
          </p:cNvSpPr>
          <p:nvPr>
            <p:ph idx="1"/>
          </p:nvPr>
        </p:nvSpPr>
        <p:spPr>
          <a:xfrm>
            <a:off x="2272685" y="2068500"/>
            <a:ext cx="7066624" cy="807867"/>
          </a:xfrm>
        </p:spPr>
        <p:txBody>
          <a:bodyPr>
            <a:normAutofit/>
          </a:bodyPr>
          <a:lstStyle/>
          <a:p>
            <a:r>
              <a:rPr lang="de-DE" altLang="zh-CN" sz="2400" dirty="0"/>
              <a:t>Eine AAAAA Sehenswürdigkeit Langshan</a:t>
            </a:r>
            <a:endParaRPr lang="zh-CN" altLang="en-US" sz="2400" dirty="0"/>
          </a:p>
        </p:txBody>
      </p:sp>
    </p:spTree>
    <p:extLst>
      <p:ext uri="{BB962C8B-B14F-4D97-AF65-F5344CB8AC3E}">
        <p14:creationId xmlns:p14="http://schemas.microsoft.com/office/powerpoint/2010/main" val="2057304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49A821-263A-410E-BA19-DAB85625D2B1}"/>
              </a:ext>
            </a:extLst>
          </p:cNvPr>
          <p:cNvSpPr>
            <a:spLocks noGrp="1"/>
          </p:cNvSpPr>
          <p:nvPr>
            <p:ph type="title"/>
          </p:nvPr>
        </p:nvSpPr>
        <p:spPr>
          <a:xfrm>
            <a:off x="1553592" y="94099"/>
            <a:ext cx="1812260" cy="6644051"/>
          </a:xfrm>
        </p:spPr>
        <p:txBody>
          <a:bodyPr>
            <a:normAutofit fontScale="90000"/>
          </a:bodyPr>
          <a:lstStyle/>
          <a:p>
            <a:r>
              <a:rPr lang="de-DE" altLang="zh-CN" sz="2000" dirty="0"/>
              <a:t>Tianyixiang.weil man von unten nach oben sieht,als ob die Lücke zwischen den beidenen Felsen nach einem Strich im Himmel aussähe,nennen die Einheimischen sie Tianyixiang.Die Gang ist sehr eng.Am engsten ist es nur 33cm.Am weitesten ist es 80cm.Die Felsen sind 80 bis 120 Meter hoch.</a:t>
            </a:r>
            <a:endParaRPr lang="zh-CN" altLang="en-US" sz="2000" dirty="0"/>
          </a:p>
        </p:txBody>
      </p:sp>
      <p:pic>
        <p:nvPicPr>
          <p:cNvPr id="5" name="内容占位符 4">
            <a:extLst>
              <a:ext uri="{FF2B5EF4-FFF2-40B4-BE49-F238E27FC236}">
                <a16:creationId xmlns:a16="http://schemas.microsoft.com/office/drawing/2014/main" id="{CCC8AE5F-C054-4D7B-BEFE-06B6BC425380}"/>
              </a:ext>
            </a:extLst>
          </p:cNvPr>
          <p:cNvPicPr>
            <a:picLocks noGrp="1" noChangeAspect="1"/>
          </p:cNvPicPr>
          <p:nvPr>
            <p:ph idx="1"/>
          </p:nvPr>
        </p:nvPicPr>
        <p:blipFill>
          <a:blip r:embed="rId2"/>
          <a:stretch>
            <a:fillRect/>
          </a:stretch>
        </p:blipFill>
        <p:spPr>
          <a:xfrm>
            <a:off x="9490229" y="3202166"/>
            <a:ext cx="2537483" cy="3473841"/>
          </a:xfrm>
        </p:spPr>
      </p:pic>
      <p:pic>
        <p:nvPicPr>
          <p:cNvPr id="7" name="图片 6">
            <a:extLst>
              <a:ext uri="{FF2B5EF4-FFF2-40B4-BE49-F238E27FC236}">
                <a16:creationId xmlns:a16="http://schemas.microsoft.com/office/drawing/2014/main" id="{121FBB3A-B15C-47C6-801D-D7E6F42A517F}"/>
              </a:ext>
            </a:extLst>
          </p:cNvPr>
          <p:cNvPicPr>
            <a:picLocks noChangeAspect="1"/>
          </p:cNvPicPr>
          <p:nvPr/>
        </p:nvPicPr>
        <p:blipFill>
          <a:blip r:embed="rId3"/>
          <a:stretch>
            <a:fillRect/>
          </a:stretch>
        </p:blipFill>
        <p:spPr>
          <a:xfrm>
            <a:off x="3655991" y="94100"/>
            <a:ext cx="3949268" cy="2954044"/>
          </a:xfrm>
          <a:prstGeom prst="rect">
            <a:avLst/>
          </a:prstGeom>
        </p:spPr>
      </p:pic>
      <p:pic>
        <p:nvPicPr>
          <p:cNvPr id="9" name="图片 8">
            <a:extLst>
              <a:ext uri="{FF2B5EF4-FFF2-40B4-BE49-F238E27FC236}">
                <a16:creationId xmlns:a16="http://schemas.microsoft.com/office/drawing/2014/main" id="{B47F0551-F43C-44E2-A80F-0311FB8C8591}"/>
              </a:ext>
            </a:extLst>
          </p:cNvPr>
          <p:cNvPicPr>
            <a:picLocks noChangeAspect="1"/>
          </p:cNvPicPr>
          <p:nvPr/>
        </p:nvPicPr>
        <p:blipFill>
          <a:blip r:embed="rId4"/>
          <a:stretch>
            <a:fillRect/>
          </a:stretch>
        </p:blipFill>
        <p:spPr>
          <a:xfrm>
            <a:off x="6294828" y="3202166"/>
            <a:ext cx="3043772" cy="3473842"/>
          </a:xfrm>
          <a:prstGeom prst="rect">
            <a:avLst/>
          </a:prstGeom>
        </p:spPr>
      </p:pic>
      <p:pic>
        <p:nvPicPr>
          <p:cNvPr id="11" name="图片 10">
            <a:extLst>
              <a:ext uri="{FF2B5EF4-FFF2-40B4-BE49-F238E27FC236}">
                <a16:creationId xmlns:a16="http://schemas.microsoft.com/office/drawing/2014/main" id="{668549BC-FC2B-4A49-A97C-8F69924CFF61}"/>
              </a:ext>
            </a:extLst>
          </p:cNvPr>
          <p:cNvPicPr>
            <a:picLocks noChangeAspect="1"/>
          </p:cNvPicPr>
          <p:nvPr/>
        </p:nvPicPr>
        <p:blipFill>
          <a:blip r:embed="rId5"/>
          <a:stretch>
            <a:fillRect/>
          </a:stretch>
        </p:blipFill>
        <p:spPr>
          <a:xfrm>
            <a:off x="7816714" y="65248"/>
            <a:ext cx="4123751" cy="2982895"/>
          </a:xfrm>
          <a:prstGeom prst="rect">
            <a:avLst/>
          </a:prstGeom>
        </p:spPr>
      </p:pic>
      <p:pic>
        <p:nvPicPr>
          <p:cNvPr id="13" name="图片 12">
            <a:extLst>
              <a:ext uri="{FF2B5EF4-FFF2-40B4-BE49-F238E27FC236}">
                <a16:creationId xmlns:a16="http://schemas.microsoft.com/office/drawing/2014/main" id="{7139CE93-9669-4496-8CFF-2D3E84C33D89}"/>
              </a:ext>
            </a:extLst>
          </p:cNvPr>
          <p:cNvPicPr>
            <a:picLocks noChangeAspect="1"/>
          </p:cNvPicPr>
          <p:nvPr/>
        </p:nvPicPr>
        <p:blipFill>
          <a:blip r:embed="rId6"/>
          <a:stretch>
            <a:fillRect/>
          </a:stretch>
        </p:blipFill>
        <p:spPr>
          <a:xfrm>
            <a:off x="3767518" y="3202167"/>
            <a:ext cx="2237171" cy="3473840"/>
          </a:xfrm>
          <a:prstGeom prst="rect">
            <a:avLst/>
          </a:prstGeom>
        </p:spPr>
      </p:pic>
    </p:spTree>
    <p:extLst>
      <p:ext uri="{BB962C8B-B14F-4D97-AF65-F5344CB8AC3E}">
        <p14:creationId xmlns:p14="http://schemas.microsoft.com/office/powerpoint/2010/main" val="893584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35BAB7-3516-4AEB-89DD-4ED093C21492}"/>
              </a:ext>
            </a:extLst>
          </p:cNvPr>
          <p:cNvSpPr>
            <a:spLocks noGrp="1"/>
          </p:cNvSpPr>
          <p:nvPr>
            <p:ph type="title"/>
          </p:nvPr>
        </p:nvSpPr>
        <p:spPr>
          <a:xfrm>
            <a:off x="4111007" y="402168"/>
            <a:ext cx="4376046" cy="1280890"/>
          </a:xfrm>
        </p:spPr>
        <p:txBody>
          <a:bodyPr>
            <a:normAutofit/>
          </a:bodyPr>
          <a:lstStyle/>
          <a:p>
            <a:r>
              <a:rPr lang="de-DE" altLang="zh-CN" dirty="0"/>
              <a:t>Aufmerksamkeit!!!</a:t>
            </a:r>
            <a:endParaRPr lang="zh-CN" altLang="en-US" dirty="0"/>
          </a:p>
        </p:txBody>
      </p:sp>
      <p:sp>
        <p:nvSpPr>
          <p:cNvPr id="4" name="标题 1">
            <a:extLst>
              <a:ext uri="{FF2B5EF4-FFF2-40B4-BE49-F238E27FC236}">
                <a16:creationId xmlns:a16="http://schemas.microsoft.com/office/drawing/2014/main" id="{7039202D-1A3D-4326-A6E6-BE57B05DC54A}"/>
              </a:ext>
            </a:extLst>
          </p:cNvPr>
          <p:cNvSpPr>
            <a:spLocks noGrp="1"/>
          </p:cNvSpPr>
          <p:nvPr>
            <p:ph idx="1"/>
          </p:nvPr>
        </p:nvSpPr>
        <p:spPr>
          <a:xfrm>
            <a:off x="2589213" y="2133600"/>
            <a:ext cx="8915400" cy="3778250"/>
          </a:xfrm>
        </p:spPr>
        <p:txBody>
          <a:bodyPr>
            <a:normAutofit fontScale="97500"/>
          </a:bodyPr>
          <a:lstStyle/>
          <a:p>
            <a:r>
              <a:rPr lang="de-DE" altLang="zh-CN" sz="2000" dirty="0"/>
              <a:t>Aus freundlicher Mahnung geht man am besten nicht zu dieser Sehenswürdigkeit,der zu dick ist,um die Peinlichkeit zu vermeidern.weil es die Möglichkeit gibt, dass er durch diesen Gang nicht durchgehen kann!</a:t>
            </a:r>
            <a:endParaRPr lang="zh-CN" altLang="en-US" sz="2000" dirty="0"/>
          </a:p>
        </p:txBody>
      </p:sp>
    </p:spTree>
    <p:extLst>
      <p:ext uri="{BB962C8B-B14F-4D97-AF65-F5344CB8AC3E}">
        <p14:creationId xmlns:p14="http://schemas.microsoft.com/office/powerpoint/2010/main" val="3849762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3A67F0-31F4-4A09-B7C9-6459614C8420}"/>
              </a:ext>
            </a:extLst>
          </p:cNvPr>
          <p:cNvSpPr>
            <a:spLocks noGrp="1"/>
          </p:cNvSpPr>
          <p:nvPr>
            <p:ph type="title"/>
          </p:nvPr>
        </p:nvSpPr>
        <p:spPr>
          <a:xfrm>
            <a:off x="1633491" y="1"/>
            <a:ext cx="2663301" cy="6107836"/>
          </a:xfrm>
        </p:spPr>
        <p:txBody>
          <a:bodyPr>
            <a:normAutofit/>
          </a:bodyPr>
          <a:lstStyle/>
          <a:p>
            <a:r>
              <a:rPr lang="de-DE" altLang="zh-CN" sz="2000" dirty="0"/>
              <a:t>Nach ihren Aussehen nennt man sie Pfefferoneberg und Kamekberg.</a:t>
            </a:r>
            <a:endParaRPr lang="zh-CN" altLang="en-US" sz="2000" dirty="0"/>
          </a:p>
        </p:txBody>
      </p:sp>
      <p:pic>
        <p:nvPicPr>
          <p:cNvPr id="5" name="内容占位符 4">
            <a:extLst>
              <a:ext uri="{FF2B5EF4-FFF2-40B4-BE49-F238E27FC236}">
                <a16:creationId xmlns:a16="http://schemas.microsoft.com/office/drawing/2014/main" id="{3744B40F-40E3-47E2-9012-E2FD5D521861}"/>
              </a:ext>
            </a:extLst>
          </p:cNvPr>
          <p:cNvPicPr>
            <a:picLocks noGrp="1" noChangeAspect="1"/>
          </p:cNvPicPr>
          <p:nvPr>
            <p:ph idx="1"/>
          </p:nvPr>
        </p:nvPicPr>
        <p:blipFill>
          <a:blip r:embed="rId2"/>
          <a:stretch>
            <a:fillRect/>
          </a:stretch>
        </p:blipFill>
        <p:spPr>
          <a:xfrm>
            <a:off x="8016139" y="115409"/>
            <a:ext cx="3873052" cy="5992427"/>
          </a:xfrm>
        </p:spPr>
      </p:pic>
      <p:pic>
        <p:nvPicPr>
          <p:cNvPr id="7" name="图片 6">
            <a:extLst>
              <a:ext uri="{FF2B5EF4-FFF2-40B4-BE49-F238E27FC236}">
                <a16:creationId xmlns:a16="http://schemas.microsoft.com/office/drawing/2014/main" id="{88D6B2E7-386E-4AF9-B613-3CAD87C4A59A}"/>
              </a:ext>
            </a:extLst>
          </p:cNvPr>
          <p:cNvPicPr>
            <a:picLocks noChangeAspect="1"/>
          </p:cNvPicPr>
          <p:nvPr/>
        </p:nvPicPr>
        <p:blipFill>
          <a:blip r:embed="rId3"/>
          <a:stretch>
            <a:fillRect/>
          </a:stretch>
        </p:blipFill>
        <p:spPr>
          <a:xfrm>
            <a:off x="4561378" y="115410"/>
            <a:ext cx="3333832" cy="5992427"/>
          </a:xfrm>
          <a:prstGeom prst="rect">
            <a:avLst/>
          </a:prstGeom>
        </p:spPr>
      </p:pic>
    </p:spTree>
    <p:extLst>
      <p:ext uri="{BB962C8B-B14F-4D97-AF65-F5344CB8AC3E}">
        <p14:creationId xmlns:p14="http://schemas.microsoft.com/office/powerpoint/2010/main" val="1537334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4FEEA1-4EF6-4366-BB62-710C3CEDEDD6}"/>
              </a:ext>
            </a:extLst>
          </p:cNvPr>
          <p:cNvSpPr>
            <a:spLocks noGrp="1"/>
          </p:cNvSpPr>
          <p:nvPr>
            <p:ph type="title"/>
          </p:nvPr>
        </p:nvSpPr>
        <p:spPr>
          <a:xfrm>
            <a:off x="1606859" y="94557"/>
            <a:ext cx="2101802" cy="5516130"/>
          </a:xfrm>
        </p:spPr>
        <p:txBody>
          <a:bodyPr>
            <a:normAutofit/>
          </a:bodyPr>
          <a:lstStyle/>
          <a:p>
            <a:r>
              <a:rPr lang="de-DE" altLang="zh-CN" sz="2000" dirty="0"/>
              <a:t>Bajiaozhai.Dieser Berg rechts ist Hunan Provint.Links ist Guangxin Provinz.Wenn man auf die Bergspizte tritt,halb sein Körper ist in Guangxi Provinz, halb ist in Hunan Provinz.</a:t>
            </a:r>
            <a:endParaRPr lang="zh-CN" altLang="en-US" sz="2000" dirty="0"/>
          </a:p>
        </p:txBody>
      </p:sp>
      <p:pic>
        <p:nvPicPr>
          <p:cNvPr id="5" name="内容占位符 4">
            <a:extLst>
              <a:ext uri="{FF2B5EF4-FFF2-40B4-BE49-F238E27FC236}">
                <a16:creationId xmlns:a16="http://schemas.microsoft.com/office/drawing/2014/main" id="{51F45DA0-8330-4EA8-A48D-D2B1338B3301}"/>
              </a:ext>
            </a:extLst>
          </p:cNvPr>
          <p:cNvPicPr>
            <a:picLocks noGrp="1" noChangeAspect="1"/>
          </p:cNvPicPr>
          <p:nvPr>
            <p:ph idx="1"/>
          </p:nvPr>
        </p:nvPicPr>
        <p:blipFill>
          <a:blip r:embed="rId2"/>
          <a:stretch>
            <a:fillRect/>
          </a:stretch>
        </p:blipFill>
        <p:spPr>
          <a:xfrm>
            <a:off x="3708661" y="94557"/>
            <a:ext cx="4361141" cy="3162670"/>
          </a:xfrm>
        </p:spPr>
      </p:pic>
      <p:pic>
        <p:nvPicPr>
          <p:cNvPr id="7" name="图片 6">
            <a:extLst>
              <a:ext uri="{FF2B5EF4-FFF2-40B4-BE49-F238E27FC236}">
                <a16:creationId xmlns:a16="http://schemas.microsoft.com/office/drawing/2014/main" id="{68FF5199-A861-4F1F-99F1-02C70D5A0457}"/>
              </a:ext>
            </a:extLst>
          </p:cNvPr>
          <p:cNvPicPr>
            <a:picLocks noChangeAspect="1"/>
          </p:cNvPicPr>
          <p:nvPr/>
        </p:nvPicPr>
        <p:blipFill>
          <a:blip r:embed="rId3"/>
          <a:stretch>
            <a:fillRect/>
          </a:stretch>
        </p:blipFill>
        <p:spPr>
          <a:xfrm>
            <a:off x="8429376" y="94557"/>
            <a:ext cx="3406549" cy="3162670"/>
          </a:xfrm>
          <a:prstGeom prst="rect">
            <a:avLst/>
          </a:prstGeom>
        </p:spPr>
      </p:pic>
      <p:pic>
        <p:nvPicPr>
          <p:cNvPr id="9" name="图片 8">
            <a:extLst>
              <a:ext uri="{FF2B5EF4-FFF2-40B4-BE49-F238E27FC236}">
                <a16:creationId xmlns:a16="http://schemas.microsoft.com/office/drawing/2014/main" id="{F3D07A1D-C883-4917-8E81-B692902E5F56}"/>
              </a:ext>
            </a:extLst>
          </p:cNvPr>
          <p:cNvPicPr>
            <a:picLocks noChangeAspect="1"/>
          </p:cNvPicPr>
          <p:nvPr/>
        </p:nvPicPr>
        <p:blipFill>
          <a:blip r:embed="rId4"/>
          <a:stretch>
            <a:fillRect/>
          </a:stretch>
        </p:blipFill>
        <p:spPr>
          <a:xfrm>
            <a:off x="3602129" y="3600774"/>
            <a:ext cx="4292580" cy="2871926"/>
          </a:xfrm>
          <a:prstGeom prst="rect">
            <a:avLst/>
          </a:prstGeom>
        </p:spPr>
      </p:pic>
      <p:pic>
        <p:nvPicPr>
          <p:cNvPr id="11" name="图片 10">
            <a:extLst>
              <a:ext uri="{FF2B5EF4-FFF2-40B4-BE49-F238E27FC236}">
                <a16:creationId xmlns:a16="http://schemas.microsoft.com/office/drawing/2014/main" id="{E2C9260E-9706-48D2-AC09-E509B98BA1C3}"/>
              </a:ext>
            </a:extLst>
          </p:cNvPr>
          <p:cNvPicPr>
            <a:picLocks noChangeAspect="1"/>
          </p:cNvPicPr>
          <p:nvPr/>
        </p:nvPicPr>
        <p:blipFill>
          <a:blip r:embed="rId5"/>
          <a:stretch>
            <a:fillRect/>
          </a:stretch>
        </p:blipFill>
        <p:spPr>
          <a:xfrm>
            <a:off x="8001241" y="3615200"/>
            <a:ext cx="3810000" cy="2857500"/>
          </a:xfrm>
          <a:prstGeom prst="rect">
            <a:avLst/>
          </a:prstGeom>
        </p:spPr>
      </p:pic>
      <p:pic>
        <p:nvPicPr>
          <p:cNvPr id="13" name="图片 12">
            <a:extLst>
              <a:ext uri="{FF2B5EF4-FFF2-40B4-BE49-F238E27FC236}">
                <a16:creationId xmlns:a16="http://schemas.microsoft.com/office/drawing/2014/main" id="{1C5597F8-7CF2-470F-AD42-7C6D00A20274}"/>
              </a:ext>
            </a:extLst>
          </p:cNvPr>
          <p:cNvPicPr>
            <a:picLocks noChangeAspect="1"/>
          </p:cNvPicPr>
          <p:nvPr/>
        </p:nvPicPr>
        <p:blipFill>
          <a:blip r:embed="rId6"/>
          <a:stretch>
            <a:fillRect/>
          </a:stretch>
        </p:blipFill>
        <p:spPr>
          <a:xfrm>
            <a:off x="781989" y="4576662"/>
            <a:ext cx="2635914" cy="1832784"/>
          </a:xfrm>
          <a:prstGeom prst="rect">
            <a:avLst/>
          </a:prstGeom>
        </p:spPr>
      </p:pic>
    </p:spTree>
    <p:extLst>
      <p:ext uri="{BB962C8B-B14F-4D97-AF65-F5344CB8AC3E}">
        <p14:creationId xmlns:p14="http://schemas.microsoft.com/office/powerpoint/2010/main" val="620029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05DCB1-90F3-4AB4-9D51-2EB8555A27B2}"/>
              </a:ext>
            </a:extLst>
          </p:cNvPr>
          <p:cNvSpPr>
            <a:spLocks noGrp="1"/>
          </p:cNvSpPr>
          <p:nvPr>
            <p:ph type="title"/>
          </p:nvPr>
        </p:nvSpPr>
        <p:spPr>
          <a:xfrm>
            <a:off x="1544715" y="150919"/>
            <a:ext cx="1338630" cy="5939163"/>
          </a:xfrm>
        </p:spPr>
        <p:txBody>
          <a:bodyPr>
            <a:normAutofit fontScale="90000"/>
          </a:bodyPr>
          <a:lstStyle/>
          <a:p>
            <a:r>
              <a:rPr lang="de-DE" altLang="zh-CN" sz="2000" dirty="0"/>
              <a:t>Zixiadong.Diese Sehenswürdigkeit is in einer Grube. Diese Tropfsteine sind so schön wie ein Raum, wo die Feen wohnen. Mit dem purpuren Licht  sieht sie nach einem Wunderland.</a:t>
            </a:r>
            <a:endParaRPr lang="zh-CN" altLang="en-US" sz="2000" dirty="0"/>
          </a:p>
        </p:txBody>
      </p:sp>
      <p:pic>
        <p:nvPicPr>
          <p:cNvPr id="5" name="内容占位符 4">
            <a:extLst>
              <a:ext uri="{FF2B5EF4-FFF2-40B4-BE49-F238E27FC236}">
                <a16:creationId xmlns:a16="http://schemas.microsoft.com/office/drawing/2014/main" id="{6FE46A1B-49AF-4ED0-A39C-BBD553A71855}"/>
              </a:ext>
            </a:extLst>
          </p:cNvPr>
          <p:cNvPicPr>
            <a:picLocks noGrp="1" noChangeAspect="1"/>
          </p:cNvPicPr>
          <p:nvPr>
            <p:ph idx="1"/>
          </p:nvPr>
        </p:nvPicPr>
        <p:blipFill>
          <a:blip r:embed="rId2"/>
          <a:stretch>
            <a:fillRect/>
          </a:stretch>
        </p:blipFill>
        <p:spPr>
          <a:xfrm>
            <a:off x="7519387" y="59924"/>
            <a:ext cx="4536488" cy="3369076"/>
          </a:xfrm>
        </p:spPr>
      </p:pic>
      <p:pic>
        <p:nvPicPr>
          <p:cNvPr id="7" name="图片 6">
            <a:extLst>
              <a:ext uri="{FF2B5EF4-FFF2-40B4-BE49-F238E27FC236}">
                <a16:creationId xmlns:a16="http://schemas.microsoft.com/office/drawing/2014/main" id="{5E04785D-153F-44B5-8970-E8FE184EBE81}"/>
              </a:ext>
            </a:extLst>
          </p:cNvPr>
          <p:cNvPicPr>
            <a:picLocks noChangeAspect="1"/>
          </p:cNvPicPr>
          <p:nvPr/>
        </p:nvPicPr>
        <p:blipFill>
          <a:blip r:embed="rId3"/>
          <a:stretch>
            <a:fillRect/>
          </a:stretch>
        </p:blipFill>
        <p:spPr>
          <a:xfrm>
            <a:off x="3053918" y="59924"/>
            <a:ext cx="4308889" cy="3369076"/>
          </a:xfrm>
          <a:prstGeom prst="rect">
            <a:avLst/>
          </a:prstGeom>
        </p:spPr>
      </p:pic>
      <p:pic>
        <p:nvPicPr>
          <p:cNvPr id="9" name="图片 8">
            <a:extLst>
              <a:ext uri="{FF2B5EF4-FFF2-40B4-BE49-F238E27FC236}">
                <a16:creationId xmlns:a16="http://schemas.microsoft.com/office/drawing/2014/main" id="{FFA24A5A-9620-4D67-AFF0-DBF90057A4ED}"/>
              </a:ext>
            </a:extLst>
          </p:cNvPr>
          <p:cNvPicPr>
            <a:picLocks noChangeAspect="1"/>
          </p:cNvPicPr>
          <p:nvPr/>
        </p:nvPicPr>
        <p:blipFill>
          <a:blip r:embed="rId4"/>
          <a:stretch>
            <a:fillRect/>
          </a:stretch>
        </p:blipFill>
        <p:spPr>
          <a:xfrm>
            <a:off x="3053918" y="3604335"/>
            <a:ext cx="4415692" cy="2920752"/>
          </a:xfrm>
          <a:prstGeom prst="rect">
            <a:avLst/>
          </a:prstGeom>
        </p:spPr>
      </p:pic>
      <p:pic>
        <p:nvPicPr>
          <p:cNvPr id="11" name="图片 10">
            <a:extLst>
              <a:ext uri="{FF2B5EF4-FFF2-40B4-BE49-F238E27FC236}">
                <a16:creationId xmlns:a16="http://schemas.microsoft.com/office/drawing/2014/main" id="{B0272426-9C9A-4130-B3E3-AA8F04A0FD88}"/>
              </a:ext>
            </a:extLst>
          </p:cNvPr>
          <p:cNvPicPr>
            <a:picLocks noChangeAspect="1"/>
          </p:cNvPicPr>
          <p:nvPr/>
        </p:nvPicPr>
        <p:blipFill>
          <a:blip r:embed="rId5"/>
          <a:stretch>
            <a:fillRect/>
          </a:stretch>
        </p:blipFill>
        <p:spPr>
          <a:xfrm>
            <a:off x="7640183" y="3604335"/>
            <a:ext cx="4415692" cy="2981706"/>
          </a:xfrm>
          <a:prstGeom prst="rect">
            <a:avLst/>
          </a:prstGeom>
        </p:spPr>
      </p:pic>
    </p:spTree>
    <p:extLst>
      <p:ext uri="{BB962C8B-B14F-4D97-AF65-F5344CB8AC3E}">
        <p14:creationId xmlns:p14="http://schemas.microsoft.com/office/powerpoint/2010/main" val="2607580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ED36AB-981E-436B-A0B1-8908A7E5702B}"/>
              </a:ext>
            </a:extLst>
          </p:cNvPr>
          <p:cNvSpPr>
            <a:spLocks noGrp="1"/>
          </p:cNvSpPr>
          <p:nvPr>
            <p:ph type="title"/>
          </p:nvPr>
        </p:nvSpPr>
        <p:spPr/>
        <p:txBody>
          <a:bodyPr/>
          <a:lstStyle/>
          <a:p>
            <a:r>
              <a:rPr lang="de-DE" altLang="zh-CN" dirty="0"/>
              <a:t>Ich heisse  euch herzlich willkommen zu meiner Heimat</a:t>
            </a:r>
            <a:endParaRPr lang="zh-CN" altLang="en-US" dirty="0"/>
          </a:p>
        </p:txBody>
      </p:sp>
      <p:pic>
        <p:nvPicPr>
          <p:cNvPr id="5" name="内容占位符 4">
            <a:extLst>
              <a:ext uri="{FF2B5EF4-FFF2-40B4-BE49-F238E27FC236}">
                <a16:creationId xmlns:a16="http://schemas.microsoft.com/office/drawing/2014/main" id="{2D107375-7E71-4837-9399-0E70F40CCB89}"/>
              </a:ext>
            </a:extLst>
          </p:cNvPr>
          <p:cNvPicPr>
            <a:picLocks noGrp="1" noChangeAspect="1"/>
          </p:cNvPicPr>
          <p:nvPr>
            <p:ph idx="1"/>
          </p:nvPr>
        </p:nvPicPr>
        <p:blipFill>
          <a:blip r:embed="rId2"/>
          <a:stretch>
            <a:fillRect/>
          </a:stretch>
        </p:blipFill>
        <p:spPr>
          <a:xfrm rot="5400000">
            <a:off x="2101446" y="2506290"/>
            <a:ext cx="4675419" cy="3692466"/>
          </a:xfrm>
        </p:spPr>
      </p:pic>
      <p:pic>
        <p:nvPicPr>
          <p:cNvPr id="7" name="图片 6">
            <a:extLst>
              <a:ext uri="{FF2B5EF4-FFF2-40B4-BE49-F238E27FC236}">
                <a16:creationId xmlns:a16="http://schemas.microsoft.com/office/drawing/2014/main" id="{4363EEB4-9FFD-4FED-A985-F3F7145825E3}"/>
              </a:ext>
            </a:extLst>
          </p:cNvPr>
          <p:cNvPicPr>
            <a:picLocks noChangeAspect="1"/>
          </p:cNvPicPr>
          <p:nvPr/>
        </p:nvPicPr>
        <p:blipFill>
          <a:blip r:embed="rId3"/>
          <a:stretch>
            <a:fillRect/>
          </a:stretch>
        </p:blipFill>
        <p:spPr>
          <a:xfrm>
            <a:off x="7004482" y="2036032"/>
            <a:ext cx="4959059" cy="4654201"/>
          </a:xfrm>
          <a:prstGeom prst="rect">
            <a:avLst/>
          </a:prstGeom>
        </p:spPr>
      </p:pic>
    </p:spTree>
    <p:extLst>
      <p:ext uri="{BB962C8B-B14F-4D97-AF65-F5344CB8AC3E}">
        <p14:creationId xmlns:p14="http://schemas.microsoft.com/office/powerpoint/2010/main" val="5390584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F65AF4-39F0-46AD-8CA0-BC1DEFA27582}"/>
              </a:ext>
            </a:extLst>
          </p:cNvPr>
          <p:cNvSpPr>
            <a:spLocks noGrp="1"/>
          </p:cNvSpPr>
          <p:nvPr>
            <p:ph type="title"/>
          </p:nvPr>
        </p:nvSpPr>
        <p:spPr>
          <a:xfrm>
            <a:off x="4245328" y="514905"/>
            <a:ext cx="3701343" cy="1443361"/>
          </a:xfrm>
        </p:spPr>
        <p:txBody>
          <a:bodyPr/>
          <a:lstStyle/>
          <a:p>
            <a:r>
              <a:rPr lang="de-DE" altLang="zh-CN" dirty="0"/>
              <a:t>Danke Schön.</a:t>
            </a:r>
            <a:endParaRPr lang="zh-CN" altLang="en-US" dirty="0"/>
          </a:p>
        </p:txBody>
      </p:sp>
      <p:sp>
        <p:nvSpPr>
          <p:cNvPr id="3" name="内容占位符 2">
            <a:extLst>
              <a:ext uri="{FF2B5EF4-FFF2-40B4-BE49-F238E27FC236}">
                <a16:creationId xmlns:a16="http://schemas.microsoft.com/office/drawing/2014/main" id="{67949D1D-3D3E-4E1E-9616-A5382FC9F5D3}"/>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517286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61725D-7861-408A-9D7E-95A04AAFE9EC}"/>
              </a:ext>
            </a:extLst>
          </p:cNvPr>
          <p:cNvSpPr>
            <a:spLocks noGrp="1"/>
          </p:cNvSpPr>
          <p:nvPr>
            <p:ph type="title"/>
          </p:nvPr>
        </p:nvSpPr>
        <p:spPr>
          <a:xfrm>
            <a:off x="4155395" y="499823"/>
            <a:ext cx="3381747" cy="1280890"/>
          </a:xfrm>
        </p:spPr>
        <p:txBody>
          <a:bodyPr/>
          <a:lstStyle/>
          <a:p>
            <a:r>
              <a:rPr lang="de-DE" altLang="zh-CN" dirty="0"/>
              <a:t>Überblick</a:t>
            </a:r>
            <a:endParaRPr lang="zh-CN" altLang="en-US" dirty="0"/>
          </a:p>
        </p:txBody>
      </p:sp>
      <p:sp>
        <p:nvSpPr>
          <p:cNvPr id="3" name="内容占位符 2">
            <a:extLst>
              <a:ext uri="{FF2B5EF4-FFF2-40B4-BE49-F238E27FC236}">
                <a16:creationId xmlns:a16="http://schemas.microsoft.com/office/drawing/2014/main" id="{737398D9-702A-4374-A581-5F653BB991F4}"/>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3824574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D86257-94EC-4ACC-8BC6-780E9D848F49}"/>
              </a:ext>
            </a:extLst>
          </p:cNvPr>
          <p:cNvSpPr>
            <a:spLocks noGrp="1"/>
          </p:cNvSpPr>
          <p:nvPr>
            <p:ph type="title"/>
          </p:nvPr>
        </p:nvSpPr>
        <p:spPr>
          <a:xfrm>
            <a:off x="1784412" y="624109"/>
            <a:ext cx="3293616" cy="5954243"/>
          </a:xfrm>
        </p:spPr>
        <p:txBody>
          <a:bodyPr>
            <a:normAutofit fontScale="90000"/>
          </a:bodyPr>
          <a:lstStyle/>
          <a:p>
            <a:r>
              <a:rPr lang="de-DE" altLang="zh-CN" sz="2400" dirty="0"/>
              <a:t>Xin Ning ist meine Heimat.Es liegt im Süden von Hunan Provin</a:t>
            </a:r>
            <a:r>
              <a:rPr lang="en-US" altLang="zh-CN" sz="2400" dirty="0"/>
              <a:t>z.</a:t>
            </a:r>
            <a:r>
              <a:rPr lang="de-DE" altLang="zh-CN" sz="2400" dirty="0"/>
              <a:t>In verschidenen Jahres</a:t>
            </a:r>
            <a:r>
              <a:rPr lang="en-US" altLang="zh-CN" sz="2400" dirty="0"/>
              <a:t>z</a:t>
            </a:r>
            <a:r>
              <a:rPr lang="de-DE" altLang="zh-CN" sz="2400" dirty="0"/>
              <a:t>eit hat es unterschiedliche Besonderheiten.Im Sommer ist es sehr heiss,normalerweise beträgt die Temperatur auf 40 Grad .Obwohl die Temperatur im Winter über 0 Grad ist,macht es einen verrückt und ist es einem kält.</a:t>
            </a:r>
            <a:endParaRPr lang="zh-CN" altLang="en-US" sz="2400" dirty="0"/>
          </a:p>
        </p:txBody>
      </p:sp>
      <p:pic>
        <p:nvPicPr>
          <p:cNvPr id="5" name="内容占位符 4">
            <a:extLst>
              <a:ext uri="{FF2B5EF4-FFF2-40B4-BE49-F238E27FC236}">
                <a16:creationId xmlns:a16="http://schemas.microsoft.com/office/drawing/2014/main" id="{41E9B39F-4C4F-4D59-8269-CA0849DC3589}"/>
              </a:ext>
            </a:extLst>
          </p:cNvPr>
          <p:cNvPicPr>
            <a:picLocks noGrp="1" noChangeAspect="1"/>
          </p:cNvPicPr>
          <p:nvPr>
            <p:ph idx="1"/>
          </p:nvPr>
        </p:nvPicPr>
        <p:blipFill>
          <a:blip r:embed="rId2"/>
          <a:stretch>
            <a:fillRect/>
          </a:stretch>
        </p:blipFill>
        <p:spPr>
          <a:xfrm>
            <a:off x="5448286" y="624110"/>
            <a:ext cx="6665681" cy="4708042"/>
          </a:xfrm>
        </p:spPr>
      </p:pic>
    </p:spTree>
    <p:extLst>
      <p:ext uri="{BB962C8B-B14F-4D97-AF65-F5344CB8AC3E}">
        <p14:creationId xmlns:p14="http://schemas.microsoft.com/office/powerpoint/2010/main" val="3008545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9D0BB7-17D2-46C6-81CF-3B98AE4FD0DC}"/>
              </a:ext>
            </a:extLst>
          </p:cNvPr>
          <p:cNvSpPr>
            <a:spLocks noGrp="1"/>
          </p:cNvSpPr>
          <p:nvPr>
            <p:ph type="title"/>
          </p:nvPr>
        </p:nvSpPr>
        <p:spPr>
          <a:xfrm>
            <a:off x="2690580" y="606354"/>
            <a:ext cx="7163633" cy="876216"/>
          </a:xfrm>
        </p:spPr>
        <p:txBody>
          <a:bodyPr>
            <a:normAutofit/>
          </a:bodyPr>
          <a:lstStyle/>
          <a:p>
            <a:r>
              <a:rPr lang="de-DE" altLang="zh-CN" dirty="0"/>
              <a:t>Spe</a:t>
            </a:r>
            <a:r>
              <a:rPr lang="en-US" altLang="zh-CN" dirty="0"/>
              <a:t>z</a:t>
            </a:r>
            <a:r>
              <a:rPr lang="de-DE" altLang="zh-CN" dirty="0"/>
              <a:t>ialitäten in meiner Heimat</a:t>
            </a:r>
            <a:endParaRPr lang="zh-CN" altLang="en-US" dirty="0"/>
          </a:p>
        </p:txBody>
      </p:sp>
      <p:sp>
        <p:nvSpPr>
          <p:cNvPr id="3" name="内容占位符 2">
            <a:extLst>
              <a:ext uri="{FF2B5EF4-FFF2-40B4-BE49-F238E27FC236}">
                <a16:creationId xmlns:a16="http://schemas.microsoft.com/office/drawing/2014/main" id="{C4347247-FF8B-46E7-825C-E26D9D68FCC5}"/>
              </a:ext>
            </a:extLst>
          </p:cNvPr>
          <p:cNvSpPr>
            <a:spLocks noGrp="1"/>
          </p:cNvSpPr>
          <p:nvPr>
            <p:ph idx="1"/>
          </p:nvPr>
        </p:nvSpPr>
        <p:spPr>
          <a:xfrm>
            <a:off x="1941142" y="1831759"/>
            <a:ext cx="8915400" cy="3777622"/>
          </a:xfrm>
        </p:spPr>
        <p:txBody>
          <a:bodyPr/>
          <a:lstStyle/>
          <a:p>
            <a:endParaRPr lang="zh-CN" altLang="en-US"/>
          </a:p>
        </p:txBody>
      </p:sp>
    </p:spTree>
    <p:extLst>
      <p:ext uri="{BB962C8B-B14F-4D97-AF65-F5344CB8AC3E}">
        <p14:creationId xmlns:p14="http://schemas.microsoft.com/office/powerpoint/2010/main" val="2446922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26038B-86A3-4532-B99F-8F7D41941297}"/>
              </a:ext>
            </a:extLst>
          </p:cNvPr>
          <p:cNvSpPr>
            <a:spLocks noGrp="1"/>
          </p:cNvSpPr>
          <p:nvPr>
            <p:ph type="title"/>
          </p:nvPr>
        </p:nvSpPr>
        <p:spPr>
          <a:xfrm>
            <a:off x="2041864" y="310718"/>
            <a:ext cx="3426781" cy="6214369"/>
          </a:xfrm>
        </p:spPr>
        <p:txBody>
          <a:bodyPr>
            <a:normAutofit/>
          </a:bodyPr>
          <a:lstStyle/>
          <a:p>
            <a:r>
              <a:rPr lang="de-DE" altLang="zh-CN" sz="2400" dirty="0"/>
              <a:t>Xue Jiangya.</a:t>
            </a:r>
            <a:br>
              <a:rPr lang="de-DE" altLang="zh-CN" sz="2400" dirty="0"/>
            </a:br>
            <a:r>
              <a:rPr lang="de-DE" altLang="zh-CN" sz="2400" dirty="0"/>
              <a:t>Sie sieht schwarz aus .Was verursacht das Schwarzsehen, ist das Enteblut.Diese Gericht ist ein bisschen scharf und salzig.Aber es schmeckt Hunaner sehr.</a:t>
            </a:r>
            <a:endParaRPr lang="zh-CN" altLang="en-US" sz="2400" dirty="0"/>
          </a:p>
        </p:txBody>
      </p:sp>
      <p:pic>
        <p:nvPicPr>
          <p:cNvPr id="5" name="内容占位符 4">
            <a:extLst>
              <a:ext uri="{FF2B5EF4-FFF2-40B4-BE49-F238E27FC236}">
                <a16:creationId xmlns:a16="http://schemas.microsoft.com/office/drawing/2014/main" id="{A534A360-7E42-450F-87A9-B2ECF8DF490E}"/>
              </a:ext>
            </a:extLst>
          </p:cNvPr>
          <p:cNvPicPr>
            <a:picLocks noGrp="1" noChangeAspect="1"/>
          </p:cNvPicPr>
          <p:nvPr>
            <p:ph idx="1"/>
          </p:nvPr>
        </p:nvPicPr>
        <p:blipFill>
          <a:blip r:embed="rId2"/>
          <a:stretch>
            <a:fillRect/>
          </a:stretch>
        </p:blipFill>
        <p:spPr>
          <a:xfrm>
            <a:off x="6096000" y="597477"/>
            <a:ext cx="6026675" cy="5785281"/>
          </a:xfrm>
        </p:spPr>
      </p:pic>
    </p:spTree>
    <p:extLst>
      <p:ext uri="{BB962C8B-B14F-4D97-AF65-F5344CB8AC3E}">
        <p14:creationId xmlns:p14="http://schemas.microsoft.com/office/powerpoint/2010/main" val="1981409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2A0321-1950-4989-BB05-4032052A145A}"/>
              </a:ext>
            </a:extLst>
          </p:cNvPr>
          <p:cNvSpPr>
            <a:spLocks noGrp="1"/>
          </p:cNvSpPr>
          <p:nvPr>
            <p:ph type="title"/>
          </p:nvPr>
        </p:nvSpPr>
        <p:spPr>
          <a:xfrm>
            <a:off x="1305663" y="31302"/>
            <a:ext cx="2822453" cy="6826698"/>
          </a:xfrm>
        </p:spPr>
        <p:txBody>
          <a:bodyPr>
            <a:normAutofit fontScale="90000"/>
          </a:bodyPr>
          <a:lstStyle/>
          <a:p>
            <a:r>
              <a:rPr lang="de-DE" altLang="zh-CN" sz="2400" dirty="0"/>
              <a:t>Zhu Xuewangzi.</a:t>
            </a:r>
            <a:br>
              <a:rPr lang="de-DE" altLang="zh-CN" sz="2400" dirty="0"/>
            </a:br>
            <a:r>
              <a:rPr lang="de-DE" altLang="zh-CN" sz="2400" dirty="0"/>
              <a:t>Sie macht aus Tofu.Sie sieht rund und scharz aus.Darin gibt se Schweinfisch. .Was verursacht das Schwarzsehen, ist das schweinblut. </a:t>
            </a:r>
            <a:br>
              <a:rPr lang="de-DE" altLang="zh-CN" sz="2400" dirty="0"/>
            </a:br>
            <a:r>
              <a:rPr lang="de-DE" altLang="zh-CN" sz="2400" dirty="0"/>
              <a:t>Man legt sie meistens mit Korben mit vielen Löchern über das Feuer oder unter die Sonne im Freihof.Sie hält sehr lang.Das Haltbarkeitsdatum daurt etaw einen jahr.</a:t>
            </a:r>
            <a:endParaRPr lang="zh-CN" altLang="en-US" sz="2400" dirty="0"/>
          </a:p>
        </p:txBody>
      </p:sp>
      <p:pic>
        <p:nvPicPr>
          <p:cNvPr id="5" name="内容占位符 4">
            <a:extLst>
              <a:ext uri="{FF2B5EF4-FFF2-40B4-BE49-F238E27FC236}">
                <a16:creationId xmlns:a16="http://schemas.microsoft.com/office/drawing/2014/main" id="{53D3C15B-ABB8-43C0-986A-D113A8CD3739}"/>
              </a:ext>
            </a:extLst>
          </p:cNvPr>
          <p:cNvPicPr>
            <a:picLocks noGrp="1" noChangeAspect="1"/>
          </p:cNvPicPr>
          <p:nvPr>
            <p:ph idx="1"/>
          </p:nvPr>
        </p:nvPicPr>
        <p:blipFill>
          <a:blip r:embed="rId2"/>
          <a:stretch>
            <a:fillRect/>
          </a:stretch>
        </p:blipFill>
        <p:spPr>
          <a:xfrm>
            <a:off x="8665679" y="0"/>
            <a:ext cx="3230398" cy="3054378"/>
          </a:xfrm>
        </p:spPr>
      </p:pic>
      <p:pic>
        <p:nvPicPr>
          <p:cNvPr id="7" name="图片 6">
            <a:extLst>
              <a:ext uri="{FF2B5EF4-FFF2-40B4-BE49-F238E27FC236}">
                <a16:creationId xmlns:a16="http://schemas.microsoft.com/office/drawing/2014/main" id="{4CCD08F8-F31D-495A-8ECA-B074AE09F8A3}"/>
              </a:ext>
            </a:extLst>
          </p:cNvPr>
          <p:cNvPicPr>
            <a:picLocks noChangeAspect="1"/>
          </p:cNvPicPr>
          <p:nvPr/>
        </p:nvPicPr>
        <p:blipFill>
          <a:blip r:embed="rId3"/>
          <a:stretch>
            <a:fillRect/>
          </a:stretch>
        </p:blipFill>
        <p:spPr>
          <a:xfrm>
            <a:off x="4819139" y="31302"/>
            <a:ext cx="3695225" cy="2991774"/>
          </a:xfrm>
          <a:prstGeom prst="rect">
            <a:avLst/>
          </a:prstGeom>
        </p:spPr>
      </p:pic>
      <p:pic>
        <p:nvPicPr>
          <p:cNvPr id="9" name="图片 8">
            <a:extLst>
              <a:ext uri="{FF2B5EF4-FFF2-40B4-BE49-F238E27FC236}">
                <a16:creationId xmlns:a16="http://schemas.microsoft.com/office/drawing/2014/main" id="{EBC74F73-3749-43DE-9856-63519BD15303}"/>
              </a:ext>
            </a:extLst>
          </p:cNvPr>
          <p:cNvPicPr>
            <a:picLocks noChangeAspect="1"/>
          </p:cNvPicPr>
          <p:nvPr/>
        </p:nvPicPr>
        <p:blipFill>
          <a:blip r:embed="rId4"/>
          <a:stretch>
            <a:fillRect/>
          </a:stretch>
        </p:blipFill>
        <p:spPr>
          <a:xfrm>
            <a:off x="4909351" y="3266982"/>
            <a:ext cx="3515557" cy="2916314"/>
          </a:xfrm>
          <a:prstGeom prst="rect">
            <a:avLst/>
          </a:prstGeom>
        </p:spPr>
      </p:pic>
      <p:pic>
        <p:nvPicPr>
          <p:cNvPr id="11" name="图片 10">
            <a:extLst>
              <a:ext uri="{FF2B5EF4-FFF2-40B4-BE49-F238E27FC236}">
                <a16:creationId xmlns:a16="http://schemas.microsoft.com/office/drawing/2014/main" id="{CF8E73E7-1FFA-47D9-8B60-FA79AD128DBF}"/>
              </a:ext>
            </a:extLst>
          </p:cNvPr>
          <p:cNvPicPr>
            <a:picLocks noChangeAspect="1"/>
          </p:cNvPicPr>
          <p:nvPr/>
        </p:nvPicPr>
        <p:blipFill>
          <a:blip r:embed="rId5"/>
          <a:stretch>
            <a:fillRect/>
          </a:stretch>
        </p:blipFill>
        <p:spPr>
          <a:xfrm>
            <a:off x="8665679" y="3266982"/>
            <a:ext cx="3407757" cy="3054378"/>
          </a:xfrm>
          <a:prstGeom prst="rect">
            <a:avLst/>
          </a:prstGeom>
        </p:spPr>
      </p:pic>
    </p:spTree>
    <p:extLst>
      <p:ext uri="{BB962C8B-B14F-4D97-AF65-F5344CB8AC3E}">
        <p14:creationId xmlns:p14="http://schemas.microsoft.com/office/powerpoint/2010/main" val="3264982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2BE9-E417-4B92-8615-58267749BF72}"/>
              </a:ext>
            </a:extLst>
          </p:cNvPr>
          <p:cNvSpPr>
            <a:spLocks noGrp="1"/>
          </p:cNvSpPr>
          <p:nvPr>
            <p:ph type="title"/>
          </p:nvPr>
        </p:nvSpPr>
        <p:spPr>
          <a:xfrm>
            <a:off x="1597981" y="0"/>
            <a:ext cx="2887010" cy="6658252"/>
          </a:xfrm>
        </p:spPr>
        <p:txBody>
          <a:bodyPr>
            <a:normAutofit fontScale="90000"/>
          </a:bodyPr>
          <a:lstStyle/>
          <a:p>
            <a:r>
              <a:rPr lang="de-DE" altLang="zh-CN" sz="2400" dirty="0"/>
              <a:t>Orange.Jedes Jahr in diesem Moment ernten Leute in meiner Heimat viele Orangen. Die Orangen hier sind halb sauer,halb süss. Sie sind köstlich.Übrigens, in diesem Jahreszeit herrschen viele Menschen in meimer Heimat in meinem Freundkreis, die für ihre Orangen werben.</a:t>
            </a:r>
            <a:br>
              <a:rPr lang="de-DE" altLang="zh-CN" sz="2400" dirty="0"/>
            </a:br>
            <a:endParaRPr lang="zh-CN" altLang="en-US" sz="2400" dirty="0"/>
          </a:p>
        </p:txBody>
      </p:sp>
      <p:pic>
        <p:nvPicPr>
          <p:cNvPr id="5" name="内容占位符 4">
            <a:extLst>
              <a:ext uri="{FF2B5EF4-FFF2-40B4-BE49-F238E27FC236}">
                <a16:creationId xmlns:a16="http://schemas.microsoft.com/office/drawing/2014/main" id="{76786ABE-72F8-448E-96F6-5811BAF1A42A}"/>
              </a:ext>
            </a:extLst>
          </p:cNvPr>
          <p:cNvPicPr>
            <a:picLocks noGrp="1" noChangeAspect="1"/>
          </p:cNvPicPr>
          <p:nvPr>
            <p:ph idx="1"/>
          </p:nvPr>
        </p:nvPicPr>
        <p:blipFill>
          <a:blip r:embed="rId2"/>
          <a:stretch>
            <a:fillRect/>
          </a:stretch>
        </p:blipFill>
        <p:spPr>
          <a:xfrm>
            <a:off x="7159698" y="34521"/>
            <a:ext cx="2384396" cy="3179196"/>
          </a:xfrm>
        </p:spPr>
      </p:pic>
      <p:pic>
        <p:nvPicPr>
          <p:cNvPr id="7" name="图片 6">
            <a:extLst>
              <a:ext uri="{FF2B5EF4-FFF2-40B4-BE49-F238E27FC236}">
                <a16:creationId xmlns:a16="http://schemas.microsoft.com/office/drawing/2014/main" id="{0A15DA37-BA69-4AB6-AC90-39358122E4E4}"/>
              </a:ext>
            </a:extLst>
          </p:cNvPr>
          <p:cNvPicPr>
            <a:picLocks noChangeAspect="1"/>
          </p:cNvPicPr>
          <p:nvPr/>
        </p:nvPicPr>
        <p:blipFill>
          <a:blip r:embed="rId3"/>
          <a:stretch>
            <a:fillRect/>
          </a:stretch>
        </p:blipFill>
        <p:spPr>
          <a:xfrm>
            <a:off x="4728984" y="0"/>
            <a:ext cx="2186722" cy="3280083"/>
          </a:xfrm>
          <a:prstGeom prst="rect">
            <a:avLst/>
          </a:prstGeom>
        </p:spPr>
      </p:pic>
      <p:pic>
        <p:nvPicPr>
          <p:cNvPr id="9" name="图片 8">
            <a:extLst>
              <a:ext uri="{FF2B5EF4-FFF2-40B4-BE49-F238E27FC236}">
                <a16:creationId xmlns:a16="http://schemas.microsoft.com/office/drawing/2014/main" id="{BADC511E-F0D5-4886-947D-339D68B5066F}"/>
              </a:ext>
            </a:extLst>
          </p:cNvPr>
          <p:cNvPicPr>
            <a:picLocks noChangeAspect="1"/>
          </p:cNvPicPr>
          <p:nvPr/>
        </p:nvPicPr>
        <p:blipFill>
          <a:blip r:embed="rId4"/>
          <a:stretch>
            <a:fillRect/>
          </a:stretch>
        </p:blipFill>
        <p:spPr>
          <a:xfrm>
            <a:off x="9703261" y="34524"/>
            <a:ext cx="2384395" cy="3179193"/>
          </a:xfrm>
          <a:prstGeom prst="rect">
            <a:avLst/>
          </a:prstGeom>
        </p:spPr>
      </p:pic>
      <p:pic>
        <p:nvPicPr>
          <p:cNvPr id="11" name="图片 10">
            <a:extLst>
              <a:ext uri="{FF2B5EF4-FFF2-40B4-BE49-F238E27FC236}">
                <a16:creationId xmlns:a16="http://schemas.microsoft.com/office/drawing/2014/main" id="{7A039459-9C2A-4BD9-BB25-409F7EF6D341}"/>
              </a:ext>
            </a:extLst>
          </p:cNvPr>
          <p:cNvPicPr>
            <a:picLocks noChangeAspect="1"/>
          </p:cNvPicPr>
          <p:nvPr/>
        </p:nvPicPr>
        <p:blipFill>
          <a:blip r:embed="rId5"/>
          <a:stretch>
            <a:fillRect/>
          </a:stretch>
        </p:blipFill>
        <p:spPr>
          <a:xfrm>
            <a:off x="4829452" y="3509153"/>
            <a:ext cx="4584021" cy="2892367"/>
          </a:xfrm>
          <a:prstGeom prst="rect">
            <a:avLst/>
          </a:prstGeom>
        </p:spPr>
      </p:pic>
      <p:pic>
        <p:nvPicPr>
          <p:cNvPr id="13" name="图片 12">
            <a:extLst>
              <a:ext uri="{FF2B5EF4-FFF2-40B4-BE49-F238E27FC236}">
                <a16:creationId xmlns:a16="http://schemas.microsoft.com/office/drawing/2014/main" id="{35FB5FE2-EE7A-40EA-B02B-DF17443F25ED}"/>
              </a:ext>
            </a:extLst>
          </p:cNvPr>
          <p:cNvPicPr>
            <a:picLocks noChangeAspect="1"/>
          </p:cNvPicPr>
          <p:nvPr/>
        </p:nvPicPr>
        <p:blipFill>
          <a:blip r:embed="rId6"/>
          <a:stretch>
            <a:fillRect/>
          </a:stretch>
        </p:blipFill>
        <p:spPr>
          <a:xfrm>
            <a:off x="9624118" y="3509153"/>
            <a:ext cx="2567882" cy="2892367"/>
          </a:xfrm>
          <a:prstGeom prst="rect">
            <a:avLst/>
          </a:prstGeom>
        </p:spPr>
      </p:pic>
    </p:spTree>
    <p:extLst>
      <p:ext uri="{BB962C8B-B14F-4D97-AF65-F5344CB8AC3E}">
        <p14:creationId xmlns:p14="http://schemas.microsoft.com/office/powerpoint/2010/main" val="1910516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FB0BAD-F293-4A1B-A742-BCCAD96BD69A}"/>
              </a:ext>
            </a:extLst>
          </p:cNvPr>
          <p:cNvSpPr>
            <a:spLocks noGrp="1"/>
          </p:cNvSpPr>
          <p:nvPr>
            <p:ph type="title"/>
          </p:nvPr>
        </p:nvSpPr>
        <p:spPr>
          <a:xfrm>
            <a:off x="1640156" y="446557"/>
            <a:ext cx="2774333" cy="6247206"/>
          </a:xfrm>
        </p:spPr>
        <p:txBody>
          <a:bodyPr>
            <a:normAutofit/>
          </a:bodyPr>
          <a:lstStyle/>
          <a:p>
            <a:r>
              <a:rPr lang="de-DE" altLang="zh-CN" sz="2000" dirty="0"/>
              <a:t>Duojiao Fischkopf. </a:t>
            </a:r>
            <a:br>
              <a:rPr lang="de-DE" altLang="zh-CN" sz="2000" dirty="0"/>
            </a:br>
            <a:r>
              <a:rPr lang="de-DE" altLang="zh-CN" sz="2000" dirty="0"/>
              <a:t>Dieses Gericht ist sehr scharf , ein weinig salzig und sauer. Meistens essen wir Hunaner mit Nudeln oder Reisnudeln.Man legt Salzgemüse und Sauergemuse auf die Fischköpfer.</a:t>
            </a:r>
            <a:endParaRPr lang="zh-CN" altLang="en-US" sz="2000" dirty="0"/>
          </a:p>
        </p:txBody>
      </p:sp>
      <p:pic>
        <p:nvPicPr>
          <p:cNvPr id="5" name="内容占位符 4">
            <a:extLst>
              <a:ext uri="{FF2B5EF4-FFF2-40B4-BE49-F238E27FC236}">
                <a16:creationId xmlns:a16="http://schemas.microsoft.com/office/drawing/2014/main" id="{9C3B042E-EBD1-471E-BEC3-9185F51DD272}"/>
              </a:ext>
            </a:extLst>
          </p:cNvPr>
          <p:cNvPicPr>
            <a:picLocks noGrp="1" noChangeAspect="1"/>
          </p:cNvPicPr>
          <p:nvPr>
            <p:ph idx="1"/>
          </p:nvPr>
        </p:nvPicPr>
        <p:blipFill>
          <a:blip r:embed="rId2"/>
          <a:stretch>
            <a:fillRect/>
          </a:stretch>
        </p:blipFill>
        <p:spPr>
          <a:xfrm>
            <a:off x="8714773" y="2995981"/>
            <a:ext cx="3314470" cy="3314470"/>
          </a:xfrm>
        </p:spPr>
      </p:pic>
      <p:pic>
        <p:nvPicPr>
          <p:cNvPr id="7" name="图片 6">
            <a:extLst>
              <a:ext uri="{FF2B5EF4-FFF2-40B4-BE49-F238E27FC236}">
                <a16:creationId xmlns:a16="http://schemas.microsoft.com/office/drawing/2014/main" id="{18B59623-D909-4491-AC7F-774950136179}"/>
              </a:ext>
            </a:extLst>
          </p:cNvPr>
          <p:cNvPicPr>
            <a:picLocks noChangeAspect="1"/>
          </p:cNvPicPr>
          <p:nvPr/>
        </p:nvPicPr>
        <p:blipFill>
          <a:blip r:embed="rId3"/>
          <a:stretch>
            <a:fillRect/>
          </a:stretch>
        </p:blipFill>
        <p:spPr>
          <a:xfrm>
            <a:off x="4779887" y="2995981"/>
            <a:ext cx="3729456" cy="3242555"/>
          </a:xfrm>
          <a:prstGeom prst="rect">
            <a:avLst/>
          </a:prstGeom>
        </p:spPr>
      </p:pic>
      <p:pic>
        <p:nvPicPr>
          <p:cNvPr id="9" name="图片 8">
            <a:extLst>
              <a:ext uri="{FF2B5EF4-FFF2-40B4-BE49-F238E27FC236}">
                <a16:creationId xmlns:a16="http://schemas.microsoft.com/office/drawing/2014/main" id="{8B5CD0E7-5A66-4F0D-AE8E-36B461CCBE1A}"/>
              </a:ext>
            </a:extLst>
          </p:cNvPr>
          <p:cNvPicPr>
            <a:picLocks noChangeAspect="1"/>
          </p:cNvPicPr>
          <p:nvPr/>
        </p:nvPicPr>
        <p:blipFill>
          <a:blip r:embed="rId4"/>
          <a:stretch>
            <a:fillRect/>
          </a:stretch>
        </p:blipFill>
        <p:spPr>
          <a:xfrm>
            <a:off x="4666995" y="186431"/>
            <a:ext cx="3795272" cy="2473987"/>
          </a:xfrm>
          <a:prstGeom prst="rect">
            <a:avLst/>
          </a:prstGeom>
        </p:spPr>
      </p:pic>
      <p:pic>
        <p:nvPicPr>
          <p:cNvPr id="11" name="图片 10">
            <a:extLst>
              <a:ext uri="{FF2B5EF4-FFF2-40B4-BE49-F238E27FC236}">
                <a16:creationId xmlns:a16="http://schemas.microsoft.com/office/drawing/2014/main" id="{146C6349-D8D8-42E3-A604-F5318D911B94}"/>
              </a:ext>
            </a:extLst>
          </p:cNvPr>
          <p:cNvPicPr>
            <a:picLocks noChangeAspect="1"/>
          </p:cNvPicPr>
          <p:nvPr/>
        </p:nvPicPr>
        <p:blipFill>
          <a:blip r:embed="rId5"/>
          <a:stretch>
            <a:fillRect/>
          </a:stretch>
        </p:blipFill>
        <p:spPr>
          <a:xfrm>
            <a:off x="8714773" y="88668"/>
            <a:ext cx="3429000" cy="2571750"/>
          </a:xfrm>
          <a:prstGeom prst="rect">
            <a:avLst/>
          </a:prstGeom>
        </p:spPr>
      </p:pic>
    </p:spTree>
    <p:extLst>
      <p:ext uri="{BB962C8B-B14F-4D97-AF65-F5344CB8AC3E}">
        <p14:creationId xmlns:p14="http://schemas.microsoft.com/office/powerpoint/2010/main" val="3860377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69510-B7A5-4FC3-8124-962CD119BED6}"/>
              </a:ext>
            </a:extLst>
          </p:cNvPr>
          <p:cNvSpPr>
            <a:spLocks noGrp="1"/>
          </p:cNvSpPr>
          <p:nvPr>
            <p:ph type="title"/>
          </p:nvPr>
        </p:nvSpPr>
        <p:spPr>
          <a:xfrm>
            <a:off x="1624614" y="142043"/>
            <a:ext cx="2459114" cy="6332450"/>
          </a:xfrm>
        </p:spPr>
        <p:txBody>
          <a:bodyPr>
            <a:normAutofit/>
          </a:bodyPr>
          <a:lstStyle/>
          <a:p>
            <a:r>
              <a:rPr lang="de-DE" altLang="zh-CN" sz="2000" dirty="0"/>
              <a:t>Beim Frühlingsfest essen wir nicht Jiaozi,sondern Dangjiao.Die gelde Schale macht aus dem Ei.Darin ist das Schweinfleisch mit den Frühlingszweibeln.</a:t>
            </a:r>
            <a:endParaRPr lang="zh-CN" altLang="en-US" sz="2000" dirty="0"/>
          </a:p>
        </p:txBody>
      </p:sp>
      <p:pic>
        <p:nvPicPr>
          <p:cNvPr id="5" name="内容占位符 4">
            <a:extLst>
              <a:ext uri="{FF2B5EF4-FFF2-40B4-BE49-F238E27FC236}">
                <a16:creationId xmlns:a16="http://schemas.microsoft.com/office/drawing/2014/main" id="{600AD10C-A4AD-4B12-BFB5-A7552E0DF902}"/>
              </a:ext>
            </a:extLst>
          </p:cNvPr>
          <p:cNvPicPr>
            <a:picLocks noGrp="1" noChangeAspect="1"/>
          </p:cNvPicPr>
          <p:nvPr>
            <p:ph idx="1"/>
          </p:nvPr>
        </p:nvPicPr>
        <p:blipFill>
          <a:blip r:embed="rId2"/>
          <a:stretch>
            <a:fillRect/>
          </a:stretch>
        </p:blipFill>
        <p:spPr>
          <a:xfrm>
            <a:off x="4429959" y="71020"/>
            <a:ext cx="3582670" cy="5894773"/>
          </a:xfrm>
        </p:spPr>
      </p:pic>
      <p:pic>
        <p:nvPicPr>
          <p:cNvPr id="7" name="图片 6">
            <a:extLst>
              <a:ext uri="{FF2B5EF4-FFF2-40B4-BE49-F238E27FC236}">
                <a16:creationId xmlns:a16="http://schemas.microsoft.com/office/drawing/2014/main" id="{2EF2C4CE-AD7E-4555-9419-231BD1EEF737}"/>
              </a:ext>
            </a:extLst>
          </p:cNvPr>
          <p:cNvPicPr>
            <a:picLocks noChangeAspect="1"/>
          </p:cNvPicPr>
          <p:nvPr/>
        </p:nvPicPr>
        <p:blipFill>
          <a:blip r:embed="rId3"/>
          <a:stretch>
            <a:fillRect/>
          </a:stretch>
        </p:blipFill>
        <p:spPr>
          <a:xfrm>
            <a:off x="8276947" y="71020"/>
            <a:ext cx="3915053" cy="5894773"/>
          </a:xfrm>
          <a:prstGeom prst="rect">
            <a:avLst/>
          </a:prstGeom>
        </p:spPr>
      </p:pic>
    </p:spTree>
    <p:extLst>
      <p:ext uri="{BB962C8B-B14F-4D97-AF65-F5344CB8AC3E}">
        <p14:creationId xmlns:p14="http://schemas.microsoft.com/office/powerpoint/2010/main" val="3454761975"/>
      </p:ext>
    </p:extLst>
  </p:cSld>
  <p:clrMapOvr>
    <a:masterClrMapping/>
  </p:clrMapOvr>
</p:sld>
</file>

<file path=ppt/theme/theme1.xml><?xml version="1.0" encoding="utf-8"?>
<a:theme xmlns:a="http://schemas.openxmlformats.org/drawingml/2006/main" name="丝状">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173</TotalTime>
  <Words>376</Words>
  <Application>Microsoft Office PowerPoint</Application>
  <PresentationFormat>宽屏</PresentationFormat>
  <Paragraphs>23</Paragraphs>
  <Slides>18</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18</vt:i4>
      </vt:variant>
    </vt:vector>
  </HeadingPairs>
  <TitlesOfParts>
    <vt:vector size="22" baseType="lpstr">
      <vt:lpstr>Arial</vt:lpstr>
      <vt:lpstr>Century Gothic</vt:lpstr>
      <vt:lpstr>Wingdings 3</vt:lpstr>
      <vt:lpstr>丝状</vt:lpstr>
      <vt:lpstr>Meine Heimat</vt:lpstr>
      <vt:lpstr>Überblick</vt:lpstr>
      <vt:lpstr>Xin Ning ist meine Heimat.Es liegt im Süden von Hunan Provinz.In verschidenen Jahreszeit hat es unterschiedliche Besonderheiten.Im Sommer ist es sehr heiss,normalerweise beträgt die Temperatur auf 40 Grad .Obwohl die Temperatur im Winter über 0 Grad ist,macht es einen verrückt und ist es einem kält.</vt:lpstr>
      <vt:lpstr>Spezialitäten in meiner Heimat</vt:lpstr>
      <vt:lpstr>Xue Jiangya. Sie sieht schwarz aus .Was verursacht das Schwarzsehen, ist das Enteblut.Diese Gericht ist ein bisschen scharf und salzig.Aber es schmeckt Hunaner sehr.</vt:lpstr>
      <vt:lpstr>Zhu Xuewangzi. Sie macht aus Tofu.Sie sieht rund und scharz aus.Darin gibt se Schweinfisch. .Was verursacht das Schwarzsehen, ist das schweinblut.  Man legt sie meistens mit Korben mit vielen Löchern über das Feuer oder unter die Sonne im Freihof.Sie hält sehr lang.Das Haltbarkeitsdatum daurt etaw einen jahr.</vt:lpstr>
      <vt:lpstr>Orange.Jedes Jahr in diesem Moment ernten Leute in meiner Heimat viele Orangen. Die Orangen hier sind halb sauer,halb süss. Sie sind köstlich.Übrigens, in diesem Jahreszeit herrschen viele Menschen in meimer Heimat in meinem Freundkreis, die für ihre Orangen werben. </vt:lpstr>
      <vt:lpstr>Duojiao Fischkopf.  Dieses Gericht ist sehr scharf , ein weinig salzig und sauer. Meistens essen wir Hunaner mit Nudeln oder Reisnudeln.Man legt Salzgemüse und Sauergemuse auf die Fischköpfer.</vt:lpstr>
      <vt:lpstr>Beim Frühlingsfest essen wir nicht Jiaozi,sondern Dangjiao.Die gelde Schale macht aus dem Ei.Darin ist das Schweinfleisch mit den Frühlingszweibeln.</vt:lpstr>
      <vt:lpstr>Taiwang Zuckerrohr.Zu süss.Im Sommer esse ich das häufig.Es schmeckt mir sehr.</vt:lpstr>
      <vt:lpstr>Sehenswürgikeit</vt:lpstr>
      <vt:lpstr>Tianyixiang.weil man von unten nach oben sieht,als ob die Lücke zwischen den beidenen Felsen nach einem Strich im Himmel aussähe,nennen die Einheimischen sie Tianyixiang.Die Gang ist sehr eng.Am engsten ist es nur 33cm.Am weitesten ist es 80cm.Die Felsen sind 80 bis 120 Meter hoch.</vt:lpstr>
      <vt:lpstr>Aufmerksamkeit!!!</vt:lpstr>
      <vt:lpstr>Nach ihren Aussehen nennt man sie Pfefferoneberg und Kamekberg.</vt:lpstr>
      <vt:lpstr>Bajiaozhai.Dieser Berg rechts ist Hunan Provint.Links ist Guangxin Provinz.Wenn man auf die Bergspizte tritt,halb sein Körper ist in Guangxi Provinz, halb ist in Hunan Provinz.</vt:lpstr>
      <vt:lpstr>Zixiadong.Diese Sehenswürdigkeit is in einer Grube. Diese Tropfsteine sind so schön wie ein Raum, wo die Feen wohnen. Mit dem purpuren Licht  sieht sie nach einem Wunderland.</vt:lpstr>
      <vt:lpstr>Ich heisse  euch herzlich willkommen zu meiner Heimat</vt:lpstr>
      <vt:lpstr>Danke Schön.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Meine Heimat</dc:title>
  <dc:creator>汤 艳</dc:creator>
  <cp:lastModifiedBy>汤 艳</cp:lastModifiedBy>
  <cp:revision>19</cp:revision>
  <dcterms:created xsi:type="dcterms:W3CDTF">2018-12-10T07:22:37Z</dcterms:created>
  <dcterms:modified xsi:type="dcterms:W3CDTF">2018-12-11T10:51:51Z</dcterms:modified>
</cp:coreProperties>
</file>